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1" r:id="rId6"/>
    <p:sldId id="268" r:id="rId7"/>
    <p:sldId id="262" r:id="rId8"/>
    <p:sldId id="260" r:id="rId9"/>
    <p:sldId id="269"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CC913F3-09C3-4D17-8920-D017324F6C63}" type="datetimeFigureOut">
              <a:rPr lang="ar-IQ" smtClean="0"/>
              <a:t>22/05/1442</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9CA94E5-1B2D-45E8-8675-5FA83C248CCB}"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9CA94E5-1B2D-45E8-8675-5FA83C248CCB}"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CC913F3-09C3-4D17-8920-D017324F6C63}" type="datetimeFigureOut">
              <a:rPr lang="ar-IQ" smtClean="0"/>
              <a:t>22/05/1442</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9CA94E5-1B2D-45E8-8675-5FA83C248CC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576" y="0"/>
            <a:ext cx="9756576" cy="6858000"/>
          </a:xfrm>
          <a:prstGeom prst="rect">
            <a:avLst/>
          </a:prstGeom>
        </p:spPr>
      </p:pic>
      <p:sp>
        <p:nvSpPr>
          <p:cNvPr id="2" name="Title 1"/>
          <p:cNvSpPr>
            <a:spLocks noGrp="1"/>
          </p:cNvSpPr>
          <p:nvPr>
            <p:ph type="ctrTitle"/>
          </p:nvPr>
        </p:nvSpPr>
        <p:spPr>
          <a:xfrm>
            <a:off x="1477888" y="-675456"/>
            <a:ext cx="7558608" cy="2952328"/>
          </a:xfrm>
        </p:spPr>
        <p:txBody>
          <a:bodyPr>
            <a:normAutofit/>
          </a:bodyPr>
          <a:lstStyle/>
          <a:p>
            <a:pPr algn="ctr"/>
            <a:r>
              <a:rPr lang="ar-IQ" sz="4000" dirty="0" smtClean="0">
                <a:solidFill>
                  <a:srgbClr val="C00000"/>
                </a:solidFill>
              </a:rPr>
              <a:t>جامعة بنها- كلية الآداب - قسم الإعلام</a:t>
            </a:r>
            <a:br>
              <a:rPr lang="ar-IQ" sz="4000" dirty="0" smtClean="0">
                <a:solidFill>
                  <a:srgbClr val="C00000"/>
                </a:solidFill>
              </a:rPr>
            </a:br>
            <a:r>
              <a:rPr lang="ar-IQ" sz="4000" dirty="0" smtClean="0">
                <a:solidFill>
                  <a:srgbClr val="C00000"/>
                </a:solidFill>
              </a:rPr>
              <a:t>الفرقة الرابعة – المادة: إخراج صحفى متقدم المحاضرة </a:t>
            </a:r>
            <a:r>
              <a:rPr lang="ar-IQ" sz="4000" dirty="0" smtClean="0">
                <a:solidFill>
                  <a:srgbClr val="C00000"/>
                </a:solidFill>
              </a:rPr>
              <a:t>الثانية</a:t>
            </a:r>
            <a:endParaRPr lang="ar-IQ" sz="4000" dirty="0">
              <a:solidFill>
                <a:srgbClr val="C00000"/>
              </a:solidFill>
            </a:endParaRPr>
          </a:p>
        </p:txBody>
      </p:sp>
      <p:sp>
        <p:nvSpPr>
          <p:cNvPr id="3" name="Subtitle 2"/>
          <p:cNvSpPr>
            <a:spLocks noGrp="1"/>
          </p:cNvSpPr>
          <p:nvPr>
            <p:ph type="subTitle" idx="1"/>
          </p:nvPr>
        </p:nvSpPr>
        <p:spPr/>
        <p:txBody>
          <a:bodyPr>
            <a:normAutofit lnSpcReduction="10000"/>
          </a:bodyPr>
          <a:lstStyle/>
          <a:p>
            <a:r>
              <a:rPr lang="ar-IQ" sz="3600" dirty="0" smtClean="0">
                <a:solidFill>
                  <a:srgbClr val="FFFF00"/>
                </a:solidFill>
              </a:rPr>
              <a:t> إعداد:</a:t>
            </a:r>
          </a:p>
          <a:p>
            <a:r>
              <a:rPr lang="ar-IQ" sz="3600" dirty="0" smtClean="0">
                <a:solidFill>
                  <a:srgbClr val="FFFF00"/>
                </a:solidFill>
              </a:rPr>
              <a:t>الدكتور: فتحى ابراهيم</a:t>
            </a:r>
            <a:endParaRPr lang="ar-IQ" sz="3600" dirty="0">
              <a:solidFill>
                <a:srgbClr val="FFFF00"/>
              </a:solidFill>
            </a:endParaRPr>
          </a:p>
        </p:txBody>
      </p:sp>
    </p:spTree>
    <p:extLst>
      <p:ext uri="{BB962C8B-B14F-4D97-AF65-F5344CB8AC3E}">
        <p14:creationId xmlns:p14="http://schemas.microsoft.com/office/powerpoint/2010/main" val="394349279"/>
      </p:ext>
    </p:extLst>
  </p:cSld>
  <p:clrMapOvr>
    <a:masterClrMapping/>
  </p:clrMapOvr>
  <mc:AlternateContent xmlns:mc="http://schemas.openxmlformats.org/markup-compatibility/2006" xmlns:p14="http://schemas.microsoft.com/office/powerpoint/2010/main">
    <mc:Choice Requires="p14">
      <p:transition spd="slow" p14:dur="2000" advTm="12446"/>
    </mc:Choice>
    <mc:Fallback xmlns="">
      <p:transition spd="slow" advTm="1244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624736"/>
          </a:xfrm>
        </p:spPr>
        <p:txBody>
          <a:bodyPr>
            <a:noAutofit/>
          </a:bodyPr>
          <a:lstStyle/>
          <a:p>
            <a:r>
              <a:rPr lang="ar-SA" sz="2800" b="1" dirty="0"/>
              <a:t> غلاف المجلة </a:t>
            </a:r>
            <a:endParaRPr lang="en-US" sz="2800" b="1" dirty="0"/>
          </a:p>
          <a:p>
            <a:r>
              <a:rPr lang="ar-SA" sz="2800" dirty="0"/>
              <a:t>وينقسم إلى:</a:t>
            </a:r>
            <a:endParaRPr lang="en-US" sz="2800" b="1" dirty="0"/>
          </a:p>
          <a:p>
            <a:pPr lvl="0"/>
            <a:r>
              <a:rPr lang="ar-SA" sz="2800" b="1" u="sng" dirty="0"/>
              <a:t>صدر الغلاف </a:t>
            </a:r>
            <a:endParaRPr lang="en-US" sz="2800" b="1" dirty="0"/>
          </a:p>
          <a:p>
            <a:r>
              <a:rPr lang="ar-SA" sz="2800" b="1" u="sng" dirty="0"/>
              <a:t>غلاف المجلة </a:t>
            </a:r>
            <a:endParaRPr lang="en-US" sz="2800" b="1" dirty="0"/>
          </a:p>
          <a:p>
            <a:r>
              <a:rPr lang="ar-SA" sz="2800" dirty="0"/>
              <a:t>يتكون غلاف المجلة من اربع صفحات تحيط بصفحات المجلة الداخلية،  تسمي الصفحة الاولي بالصدر او الغلاف الأمامي </a:t>
            </a:r>
            <a:r>
              <a:rPr lang="en-US" sz="2800" dirty="0"/>
              <a:t>Front cover</a:t>
            </a:r>
            <a:r>
              <a:rPr lang="ar-SA" sz="2800" dirty="0"/>
              <a:t> وتسمي الثانية بالظهر </a:t>
            </a:r>
            <a:r>
              <a:rPr lang="en-US" sz="2800" dirty="0"/>
              <a:t>Back cover</a:t>
            </a:r>
            <a:r>
              <a:rPr lang="ar-SA" sz="2800" dirty="0"/>
              <a:t> اما الصفحتان الداخليتان فتسمي كل منهما بالبطن،  ولكل صفحة من صفحات الغلاف وضع خاص يتميز عن سائر صفحات المجلة .</a:t>
            </a:r>
            <a:endParaRPr lang="en-US" sz="2800" b="1" dirty="0"/>
          </a:p>
          <a:p>
            <a:r>
              <a:rPr lang="ar-SA" sz="2800" dirty="0"/>
              <a:t>فالغلاف الأمامي للمجلة يقوم بعدة وظائف من اهمها :-</a:t>
            </a:r>
            <a:endParaRPr lang="en-US" sz="2800" b="1" dirty="0"/>
          </a:p>
          <a:p>
            <a:endParaRPr lang="en-US" sz="2800" b="1" dirty="0"/>
          </a:p>
        </p:txBody>
      </p:sp>
    </p:spTree>
    <p:extLst>
      <p:ext uri="{BB962C8B-B14F-4D97-AF65-F5344CB8AC3E}">
        <p14:creationId xmlns:p14="http://schemas.microsoft.com/office/powerpoint/2010/main" val="3960641039"/>
      </p:ext>
    </p:extLst>
  </p:cSld>
  <p:clrMapOvr>
    <a:masterClrMapping/>
  </p:clrMapOvr>
  <mc:AlternateContent xmlns:mc="http://schemas.openxmlformats.org/markup-compatibility/2006" xmlns:p14="http://schemas.microsoft.com/office/powerpoint/2010/main">
    <mc:Choice Requires="p14">
      <p:transition spd="slow" p14:dur="2000" advTm="13206"/>
    </mc:Choice>
    <mc:Fallback xmlns="">
      <p:transition spd="slow" advTm="1320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08712"/>
          </a:xfrm>
        </p:spPr>
        <p:txBody>
          <a:bodyPr>
            <a:normAutofit/>
          </a:bodyPr>
          <a:lstStyle/>
          <a:p>
            <a:pPr lvl="0"/>
            <a:r>
              <a:rPr lang="ar-SA" sz="2800" dirty="0"/>
              <a:t>جذب انتباه القارئ واثارة اهتمامه لتصفح المجلة وقراءتها وبالتالي شرائها </a:t>
            </a:r>
            <a:endParaRPr lang="en-US" sz="2800" b="1" dirty="0"/>
          </a:p>
          <a:p>
            <a:pPr lvl="0"/>
            <a:r>
              <a:rPr lang="ar-SA" sz="2800" dirty="0"/>
              <a:t>تحقيق شخصية مميزة للمجلة عن سائر المجلات الاخري المنافسة لها </a:t>
            </a:r>
            <a:endParaRPr lang="en-US" sz="2800" b="1" dirty="0"/>
          </a:p>
          <a:p>
            <a:pPr lvl="0"/>
            <a:r>
              <a:rPr lang="ar-SA" sz="2800" dirty="0"/>
              <a:t>حماية صفحات المجلة،  حتي يمكن تداولها دون تلف،  وحتي يمكن الاحتفاظ بها لفترة طويلة </a:t>
            </a:r>
            <a:endParaRPr lang="en-US" sz="2800" b="1" dirty="0"/>
          </a:p>
          <a:p>
            <a:pPr lvl="0"/>
            <a:r>
              <a:rPr lang="ar-SA" sz="2800" dirty="0"/>
              <a:t>تمكنت بعض المجلات من السنوات الاخيرة من تحقيق مهمة ابداء الرأي بطريقة غير مباشرة من خلال وضع تصميم معين للغلاف</a:t>
            </a:r>
            <a:endParaRPr lang="en-US" sz="2800" dirty="0"/>
          </a:p>
          <a:p>
            <a:endParaRPr lang="en-US" sz="2800" dirty="0"/>
          </a:p>
        </p:txBody>
      </p:sp>
    </p:spTree>
    <p:extLst>
      <p:ext uri="{BB962C8B-B14F-4D97-AF65-F5344CB8AC3E}">
        <p14:creationId xmlns:p14="http://schemas.microsoft.com/office/powerpoint/2010/main" val="2577991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r>
              <a:rPr lang="ar-SA" sz="2800" b="1" u="sng" dirty="0"/>
              <a:t>مكونات غلاف المجلة :</a:t>
            </a:r>
            <a:endParaRPr lang="en-US" sz="2800" b="1" dirty="0"/>
          </a:p>
          <a:p>
            <a:pPr lvl="0"/>
            <a:r>
              <a:rPr lang="ar-SA" sz="2800" b="1" u="sng" dirty="0"/>
              <a:t>اسم المجلة :-</a:t>
            </a:r>
            <a:endParaRPr lang="en-US" sz="2800" b="1" dirty="0"/>
          </a:p>
          <a:p>
            <a:r>
              <a:rPr lang="ar-SA" sz="2800" dirty="0"/>
              <a:t>يخضع هذا الاسم لمجموعة من الشروط والمعايير التحريرية والفنية والإخراجية  ومن بينها :-</a:t>
            </a:r>
            <a:endParaRPr lang="en-US" sz="2800" b="1" dirty="0"/>
          </a:p>
          <a:p>
            <a:pPr lvl="0"/>
            <a:r>
              <a:rPr lang="ar-SA" sz="2800" dirty="0"/>
              <a:t>التميز والتفرد في اسم المطبوعة فالأسماء النادرة اكثر جذباً للانتباه من مثيلاتها المتكررة والمستهلكة والتي اعتادها القراء </a:t>
            </a:r>
            <a:endParaRPr lang="en-US" sz="2800" b="1" dirty="0"/>
          </a:p>
          <a:p>
            <a:pPr lvl="0"/>
            <a:r>
              <a:rPr lang="ar-SA" sz="2800" dirty="0"/>
              <a:t>البساطة والوضوح فالاسماء المعقدة غير الواضحة او المبهمة للمطبوعات حتي مع ندرتها – لا تعلق في الادهان بسهوله كذلك الأسماء التي تنطق بأكثر من طريقة لا يحبذ اختيارها كأسماء معتمدة للصحيفة او المجلة لأن اسم اي</a:t>
            </a:r>
            <a:endParaRPr lang="en-US" sz="2800" dirty="0"/>
          </a:p>
          <a:p>
            <a:endParaRPr lang="ar-YE" sz="2800" b="1" dirty="0">
              <a:solidFill>
                <a:srgbClr val="C00000"/>
              </a:solidFill>
            </a:endParaRPr>
          </a:p>
        </p:txBody>
      </p:sp>
    </p:spTree>
    <p:extLst>
      <p:ext uri="{BB962C8B-B14F-4D97-AF65-F5344CB8AC3E}">
        <p14:creationId xmlns:p14="http://schemas.microsoft.com/office/powerpoint/2010/main" val="453553526"/>
      </p:ext>
    </p:extLst>
  </p:cSld>
  <p:clrMapOvr>
    <a:masterClrMapping/>
  </p:clrMapOvr>
  <mc:AlternateContent xmlns:mc="http://schemas.openxmlformats.org/markup-compatibility/2006" xmlns:p14="http://schemas.microsoft.com/office/powerpoint/2010/main">
    <mc:Choice Requires="p14">
      <p:transition spd="slow" p14:dur="2000" advTm="100"/>
    </mc:Choice>
    <mc:Fallback xmlns="">
      <p:transition spd="slow" advTm="1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5865515"/>
          </a:xfrm>
        </p:spPr>
        <p:txBody>
          <a:bodyPr>
            <a:noAutofit/>
          </a:bodyPr>
          <a:lstStyle/>
          <a:p>
            <a:pPr lvl="0"/>
            <a:r>
              <a:rPr lang="ar-SA" sz="2400" dirty="0"/>
              <a:t>مطبوع اشبه بشهادة ميلاد تظل معه طوال حياته ولا تفارقة الا اذا توقف المطبوع عن الصدور نهائياً </a:t>
            </a:r>
            <a:endParaRPr lang="en-US" sz="2400" b="1" dirty="0"/>
          </a:p>
          <a:p>
            <a:pPr lvl="0"/>
            <a:r>
              <a:rPr lang="ar-SA" sz="2400" dirty="0"/>
              <a:t>الكلمة الواحدة اكثر تأثيراً وابلغ واعمق واسهل حفظاً حين تصبح اسما للمجلة من غيرها فبعض المجلات تصدر تحت اسم مكون من كلمة واخري كلمتين واضعفها ذات الكلمات الثلاث او اكثر فالكلمة الواحدة هي بمثابة الفلاش </a:t>
            </a:r>
            <a:r>
              <a:rPr lang="en-US" sz="2400" dirty="0"/>
              <a:t>Flash</a:t>
            </a:r>
            <a:r>
              <a:rPr lang="ar-SA" sz="2400" dirty="0"/>
              <a:t> الضوء المبهر الخاطف الذي يسرق العين ويستحوذ على الذهن ويحتجز مكانه فيه بفعل عوامل التفرد والتميز </a:t>
            </a:r>
            <a:endParaRPr lang="en-US" sz="2400" b="1" dirty="0"/>
          </a:p>
          <a:p>
            <a:pPr marL="109728" indent="0">
              <a:buNone/>
            </a:pPr>
            <a:endParaRPr lang="en-US" sz="2800" dirty="0"/>
          </a:p>
          <a:p>
            <a:endParaRPr lang="en-US" sz="2400" dirty="0"/>
          </a:p>
        </p:txBody>
      </p:sp>
    </p:spTree>
    <p:extLst>
      <p:ext uri="{BB962C8B-B14F-4D97-AF65-F5344CB8AC3E}">
        <p14:creationId xmlns:p14="http://schemas.microsoft.com/office/powerpoint/2010/main" val="3978343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r>
              <a:rPr lang="ar-SA" sz="2800" b="1" dirty="0"/>
              <a:t>الاسس التي تقوم عليها هذه الوحدة فيما يلي .</a:t>
            </a:r>
            <a:endParaRPr lang="en-US" sz="2800" b="1" dirty="0"/>
          </a:p>
          <a:p>
            <a:r>
              <a:rPr lang="ar-SA" sz="2800" b="1" u="sng" dirty="0"/>
              <a:t>(أ) الحجم :</a:t>
            </a:r>
            <a:r>
              <a:rPr lang="ar-SA" sz="2800" dirty="0"/>
              <a:t> والذي يجب ان يكون ثابتاً من عدد الي اخر،  خاصة وان المصمم ليس في حاجة الي تصغيره او تكبيرة إذ أن الاسم عنصر غير مقروء تفصيلياً وانما هو يميز المجلة عما عداها من مجلات وبالتالي فان تكبيره مثلاً لا يرتبط باي داع موضوعي محدد كالابراز </a:t>
            </a:r>
            <a:endParaRPr lang="en-US" sz="2800" b="1" dirty="0"/>
          </a:p>
          <a:p>
            <a:endParaRPr lang="en-US" sz="2800" dirty="0"/>
          </a:p>
        </p:txBody>
      </p:sp>
    </p:spTree>
    <p:extLst>
      <p:ext uri="{BB962C8B-B14F-4D97-AF65-F5344CB8AC3E}">
        <p14:creationId xmlns:p14="http://schemas.microsoft.com/office/powerpoint/2010/main" val="26541718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Autofit/>
          </a:bodyPr>
          <a:lstStyle/>
          <a:p>
            <a:r>
              <a:rPr lang="ar-SA" sz="3200" b="1" u="sng" dirty="0"/>
              <a:t>(ب) نوع الخط :</a:t>
            </a:r>
            <a:r>
              <a:rPr lang="ar-SA" sz="3200" dirty="0"/>
              <a:t> اي الطريقة التي يكتب بها اسم المجلة من عدد الي آخر والتي يجب ان تكون ثابتة ايضاً لانها تساعد على تحقيق الوحدة</a:t>
            </a:r>
            <a:endParaRPr lang="en-US" sz="3200" b="1" dirty="0"/>
          </a:p>
          <a:p>
            <a:r>
              <a:rPr lang="ar-SA" sz="3200" dirty="0"/>
              <a:t>ويشير مصطلح اللافته الي اسم المجلة </a:t>
            </a:r>
            <a:r>
              <a:rPr lang="en-US" sz="3200" dirty="0"/>
              <a:t>Name plate</a:t>
            </a:r>
            <a:r>
              <a:rPr lang="ar-SA" sz="3200" dirty="0"/>
              <a:t> وشعار المجلة </a:t>
            </a:r>
            <a:r>
              <a:rPr lang="en-US" sz="3200" dirty="0"/>
              <a:t>logo </a:t>
            </a:r>
            <a:r>
              <a:rPr lang="ar-SA" sz="3200" dirty="0"/>
              <a:t>الاثنان معاً وتعد اللافتة الوحدة الجرافيكية التي يراها القارئ في كل عدد من اعداد المجلة وتحتل مكاناً بارزاً في صدر غلاف المجلة ويعتبرها البعض النقطة البصرية المركزية لكل من يري الغلاف فهي تركيب لفظي ومنظومة جرافيكية تضم الكلمة التي تدل على </a:t>
            </a:r>
            <a:r>
              <a:rPr lang="ar-SA" sz="3200" dirty="0" smtClean="0"/>
              <a:t>الاسم</a:t>
            </a:r>
            <a:endParaRPr lang="en-US" sz="3200" dirty="0"/>
          </a:p>
          <a:p>
            <a:endParaRPr lang="en-US" sz="3200" dirty="0"/>
          </a:p>
        </p:txBody>
      </p:sp>
    </p:spTree>
    <p:extLst>
      <p:ext uri="{BB962C8B-B14F-4D97-AF65-F5344CB8AC3E}">
        <p14:creationId xmlns:p14="http://schemas.microsoft.com/office/powerpoint/2010/main" val="4252169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noAutofit/>
          </a:bodyPr>
          <a:lstStyle/>
          <a:p>
            <a:pPr marL="109728" indent="0">
              <a:buNone/>
            </a:pPr>
            <a:r>
              <a:rPr lang="ar-SA" sz="2400" dirty="0"/>
              <a:t>الذي اتخذته المجلة لنفسها وما يصاحب تلك الكلمة في تصميم خاص تتخذه المجلة علامة مميزة لها وهو " الشعار " </a:t>
            </a:r>
            <a:r>
              <a:rPr lang="en-US" sz="2400" dirty="0"/>
              <a:t>Logo</a:t>
            </a:r>
            <a:r>
              <a:rPr lang="ar-SA" sz="2400" dirty="0"/>
              <a:t> ويمثل الشعار الرمز الذي يجب ان يقفز الي الذهن فور ذكر اسم الجملة ولا يستخدم على الغلاف فقط بل لابد ان يكون على كل مادة مكتوبة ومنشورة وعلى خطابات التوزيع والدعاية فلابد من التلازم الشكلي بين الاسم والشعار ان وجد فهو بمعدل صورة مرئية ذات دلالة وارتباط ذهني لدي القارئ بالمجلة </a:t>
            </a:r>
            <a:endParaRPr lang="en-US" sz="2400" b="1" dirty="0"/>
          </a:p>
          <a:p>
            <a:r>
              <a:rPr lang="ar-SA" sz="2400" b="1" u="sng" dirty="0"/>
              <a:t>2- الشعار اللفظي </a:t>
            </a:r>
            <a:endParaRPr lang="en-US" sz="2400" b="1" dirty="0"/>
          </a:p>
          <a:p>
            <a:r>
              <a:rPr lang="ar-SA" sz="2400" b="1" u="sng" dirty="0"/>
              <a:t>3-الوصف بحسب الدورية والتخصص</a:t>
            </a:r>
            <a:endParaRPr lang="en-US" sz="2400" b="1" dirty="0"/>
          </a:p>
          <a:p>
            <a:r>
              <a:rPr lang="ar-SA" sz="2400" b="1" u="sng" dirty="0"/>
              <a:t>4- الإشارة الركنية </a:t>
            </a:r>
            <a:r>
              <a:rPr lang="en-US" sz="2400" u="sng" dirty="0"/>
              <a:t>Corner Indication </a:t>
            </a:r>
            <a:r>
              <a:rPr lang="ar-SA" sz="2400" b="1" u="sng" dirty="0"/>
              <a:t> </a:t>
            </a:r>
            <a:endParaRPr lang="en-US" sz="2400" b="1" dirty="0"/>
          </a:p>
          <a:p>
            <a:r>
              <a:rPr lang="ar-SA" sz="2400" b="1" u="sng" dirty="0"/>
              <a:t>5- سطر التاريخ </a:t>
            </a:r>
            <a:r>
              <a:rPr lang="en-US" sz="2400" u="sng" dirty="0"/>
              <a:t>date line</a:t>
            </a:r>
            <a:r>
              <a:rPr lang="ar-SA" sz="2400" b="1" u="sng" dirty="0"/>
              <a:t> :</a:t>
            </a:r>
            <a:endParaRPr lang="en-US" sz="2400" b="1" dirty="0"/>
          </a:p>
          <a:p>
            <a:r>
              <a:rPr lang="ar-SA" sz="2400" b="1" u="sng" dirty="0"/>
              <a:t>6- الشعار البصرى : </a:t>
            </a:r>
            <a:endParaRPr lang="en-US" sz="2400" b="1" dirty="0"/>
          </a:p>
          <a:p>
            <a:r>
              <a:rPr lang="ar-EG" sz="2400" dirty="0"/>
              <a:t>ازدحام العناصر وخاصة كثرة استخدام الأشكال الرمزية فى بعض الشعارات يسبب تشتتاً وإرهاقاً للعين فى تتبع المفردات لما يفقد الشعار للعوامل الفنية التى تؤثر على القيم الجمالية والوظيفية. </a:t>
            </a:r>
            <a:endParaRPr lang="en-US" sz="2400" b="1" dirty="0"/>
          </a:p>
          <a:p>
            <a:endParaRPr lang="en-US" sz="2400" dirty="0"/>
          </a:p>
          <a:p>
            <a:pPr marL="109728" indent="0">
              <a:buNone/>
            </a:pPr>
            <a:endParaRPr lang="en-US" sz="2400" dirty="0"/>
          </a:p>
        </p:txBody>
      </p:sp>
    </p:spTree>
    <p:extLst>
      <p:ext uri="{BB962C8B-B14F-4D97-AF65-F5344CB8AC3E}">
        <p14:creationId xmlns:p14="http://schemas.microsoft.com/office/powerpoint/2010/main" val="7979417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noAutofit/>
          </a:bodyPr>
          <a:lstStyle/>
          <a:p>
            <a:pPr lvl="0"/>
            <a:r>
              <a:rPr lang="ar-EG" sz="2800" dirty="0"/>
              <a:t>كثرة التفاصيل سواء للأشكال الرمزية أو للكتابات بالخطوط العربية أو اللاتينية تؤدى إلى طمس أغلب المفردات عند تصغير الشعار وحتى بحجمها الكبير تحتاج إلى مجهود لقراءتها. </a:t>
            </a:r>
            <a:endParaRPr lang="en-US" sz="2800" b="1" dirty="0"/>
          </a:p>
          <a:p>
            <a:pPr lvl="0"/>
            <a:r>
              <a:rPr lang="ar-EG" sz="2800" dirty="0"/>
              <a:t>عدم وجود علاقة جيدة أو ربط الاسم والرموز الشكلية سواء فى التصميم أو فى اختيار الالوان يشتت الذهن ويفقد الشعار توصيل رسالته.</a:t>
            </a:r>
            <a:endParaRPr lang="en-US" sz="2800" b="1" dirty="0"/>
          </a:p>
          <a:p>
            <a:pPr lvl="0"/>
            <a:r>
              <a:rPr lang="ar-EG" sz="2800" dirty="0"/>
              <a:t>كثرة استخدام الألوان وتداخلها يفقد الشعار قيمته الجمالية والوظيفية </a:t>
            </a:r>
            <a:endParaRPr lang="en-US" sz="2800" b="1" dirty="0"/>
          </a:p>
          <a:p>
            <a:pPr lvl="0"/>
            <a:r>
              <a:rPr lang="ar-EG" sz="2800" dirty="0"/>
              <a:t>استخدام تصميمات رتيبة تقليدية داخل أطر هندسية، لا تعطى الإحساس بمضمون رسالة الجهة الخاصة بالشعار.</a:t>
            </a:r>
            <a:endParaRPr lang="en-US" sz="2800" b="1" dirty="0"/>
          </a:p>
          <a:p>
            <a:pPr algn="ctr"/>
            <a:r>
              <a:rPr lang="ar-IQ" sz="2800" dirty="0">
                <a:solidFill>
                  <a:srgbClr val="C00000"/>
                </a:solidFill>
              </a:rPr>
              <a:t>وإلى اللقاء فى محاضرة أخرى </a:t>
            </a:r>
          </a:p>
          <a:p>
            <a:pPr algn="l"/>
            <a:r>
              <a:rPr lang="ar-IQ" sz="2800" dirty="0">
                <a:solidFill>
                  <a:srgbClr val="C00000"/>
                </a:solidFill>
              </a:rPr>
              <a:t>خالص تحياتى</a:t>
            </a:r>
          </a:p>
          <a:p>
            <a:endParaRPr lang="en-US" sz="2400" dirty="0"/>
          </a:p>
          <a:p>
            <a:endParaRPr lang="ar-IQ" sz="2800" dirty="0"/>
          </a:p>
          <a:p>
            <a:endParaRPr lang="en-US" sz="2800" dirty="0"/>
          </a:p>
        </p:txBody>
      </p:sp>
    </p:spTree>
    <p:extLst>
      <p:ext uri="{BB962C8B-B14F-4D97-AF65-F5344CB8AC3E}">
        <p14:creationId xmlns:p14="http://schemas.microsoft.com/office/powerpoint/2010/main" val="10340153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372</TotalTime>
  <Words>624</Words>
  <Application>Microsoft Office PowerPoint</Application>
  <PresentationFormat>On-screen Show (4:3)</PresentationFormat>
  <Paragraphs>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جامعة بنها- كلية الآداب - قسم الإعلام الفرقة الرابعة – المادة: إخراج صحفى متقدم المحاضرة الثانية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الآداب - قسم الإعلام- شعبة الصحافة الفرقة الثالثة  مادة التدريبات الصحفية</dc:title>
  <dc:creator>hi</dc:creator>
  <cp:lastModifiedBy>hi</cp:lastModifiedBy>
  <cp:revision>69</cp:revision>
  <dcterms:created xsi:type="dcterms:W3CDTF">2020-03-17T06:10:57Z</dcterms:created>
  <dcterms:modified xsi:type="dcterms:W3CDTF">2021-01-05T00:51:06Z</dcterms:modified>
</cp:coreProperties>
</file>